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Mwaura" initials="RM" lastIdx="1" clrIdx="0">
    <p:extLst>
      <p:ext uri="{19B8F6BF-5375-455C-9EA6-DF929625EA0E}">
        <p15:presenceInfo xmlns:p15="http://schemas.microsoft.com/office/powerpoint/2012/main" xmlns="" userId="23dbb5e9b491bf3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84902" autoAdjust="0"/>
  </p:normalViewPr>
  <p:slideViewPr>
    <p:cSldViewPr snapToGrid="0">
      <p:cViewPr>
        <p:scale>
          <a:sx n="63" d="100"/>
          <a:sy n="63" d="100"/>
        </p:scale>
        <p:origin x="-1020"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C4F676-A50C-493E-BD20-926CF048357F}" type="datetimeFigureOut">
              <a:rPr lang="en-US" smtClean="0"/>
              <a:t>7/14/2020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09BDC9-E142-4659-B7AE-1C4F4BF5DB8A}" type="slidenum">
              <a:rPr lang="en-US" smtClean="0"/>
              <a:t>‹#›</a:t>
            </a:fld>
            <a:endParaRPr lang="en-US"/>
          </a:p>
        </p:txBody>
      </p:sp>
    </p:spTree>
    <p:extLst>
      <p:ext uri="{BB962C8B-B14F-4D97-AF65-F5344CB8AC3E}">
        <p14:creationId xmlns:p14="http://schemas.microsoft.com/office/powerpoint/2010/main" val="4077585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presentation will focus on how corruption has influenced poverty in Nigeria.</a:t>
            </a:r>
          </a:p>
          <a:p>
            <a:endParaRPr lang="en-US" dirty="0"/>
          </a:p>
        </p:txBody>
      </p:sp>
      <p:sp>
        <p:nvSpPr>
          <p:cNvPr id="4" name="Slide Number Placeholder 3"/>
          <p:cNvSpPr>
            <a:spLocks noGrp="1"/>
          </p:cNvSpPr>
          <p:nvPr>
            <p:ph type="sldNum" sz="quarter" idx="5"/>
          </p:nvPr>
        </p:nvSpPr>
        <p:spPr/>
        <p:txBody>
          <a:bodyPr/>
          <a:lstStyle/>
          <a:p>
            <a:fld id="{4609BDC9-E142-4659-B7AE-1C4F4BF5DB8A}" type="slidenum">
              <a:rPr lang="en-US" smtClean="0"/>
              <a:t>1</a:t>
            </a:fld>
            <a:endParaRPr lang="en-US"/>
          </a:p>
        </p:txBody>
      </p:sp>
    </p:spTree>
    <p:extLst>
      <p:ext uri="{BB962C8B-B14F-4D97-AF65-F5344CB8AC3E}">
        <p14:creationId xmlns:p14="http://schemas.microsoft.com/office/powerpoint/2010/main" val="2650213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Poverty is a worldwide challenge that has affected both the political and socio-economic welfare of people. Moreover, Nigeria is one of the countries recognized to be the richest and with a bigger population in sub-Saharan Africa. Having approximately 170 million individuals is not an exception because poverty level has increased at an alarming rate due to the rise in unemployment, insufficient access to credit schemes and embezzlement of public funds. Thus, corruption being at the center of these issues, it is defined as any form of criminal offense or dishonesty performed by an individual or organization delegated with a position of authority to obtain an unlawful advantage or abuse power for their private gains. Therefore, this paper argues that corruption causes increased underdevelopment and reduced service delivery to citizens thus influencing poverty in Nigeria.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09BDC9-E142-4659-B7AE-1C4F4BF5DB8A}" type="slidenum">
              <a:rPr lang="en-US" smtClean="0"/>
              <a:t>2</a:t>
            </a:fld>
            <a:endParaRPr lang="en-US"/>
          </a:p>
        </p:txBody>
      </p:sp>
    </p:spTree>
    <p:extLst>
      <p:ext uri="{BB962C8B-B14F-4D97-AF65-F5344CB8AC3E}">
        <p14:creationId xmlns:p14="http://schemas.microsoft.com/office/powerpoint/2010/main" val="1055785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Aloko</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Abdullahi</a:t>
            </a:r>
            <a:r>
              <a:rPr lang="en-US" sz="1200" kern="1200" dirty="0" smtClean="0">
                <a:solidFill>
                  <a:schemeClr val="tx1"/>
                </a:solidFill>
                <a:effectLst/>
                <a:latin typeface="+mn-lt"/>
                <a:ea typeface="+mn-ea"/>
                <a:cs typeface="+mn-cs"/>
              </a:rPr>
              <a:t> (2018) argue that political corruption is the major cause of socio-economic and political underdevelopment in Nigeria. Therefore, the performance of political corruption involves both international and multinational agencies that are responsible for tapping the finances from Nigeria to other countries abroad. Page (2015) also developed a connection between political leaders and corruption and emphasized that leaders do not contest for positions to make Nigeria great but for personal enrichment. Although Nigeria is trying to fight back corruption it is in every sector of the economy including the police, churches, politics and universities (</a:t>
            </a:r>
            <a:r>
              <a:rPr lang="en-US" sz="1200" kern="1200" dirty="0" err="1" smtClean="0">
                <a:solidFill>
                  <a:schemeClr val="tx1"/>
                </a:solidFill>
                <a:effectLst/>
                <a:latin typeface="+mn-lt"/>
                <a:ea typeface="+mn-ea"/>
                <a:cs typeface="+mn-cs"/>
              </a:rPr>
              <a:t>Nyoni</a:t>
            </a:r>
            <a:r>
              <a:rPr lang="en-US" sz="1200" kern="1200" dirty="0" smtClean="0">
                <a:solidFill>
                  <a:schemeClr val="tx1"/>
                </a:solidFill>
                <a:effectLst/>
                <a:latin typeface="+mn-lt"/>
                <a:ea typeface="+mn-ea"/>
                <a:cs typeface="+mn-cs"/>
              </a:rPr>
              <a:t>, 2018). </a:t>
            </a:r>
            <a:r>
              <a:rPr lang="en-US" sz="1200" kern="1200" dirty="0" err="1" smtClean="0">
                <a:solidFill>
                  <a:schemeClr val="tx1"/>
                </a:solidFill>
                <a:effectLst/>
                <a:latin typeface="+mn-lt"/>
                <a:ea typeface="+mn-ea"/>
                <a:cs typeface="+mn-cs"/>
              </a:rPr>
              <a:t>Moyosore</a:t>
            </a:r>
            <a:r>
              <a:rPr lang="en-US" sz="1200" kern="1200" dirty="0" smtClean="0">
                <a:solidFill>
                  <a:schemeClr val="tx1"/>
                </a:solidFill>
                <a:effectLst/>
                <a:latin typeface="+mn-lt"/>
                <a:ea typeface="+mn-ea"/>
                <a:cs typeface="+mn-cs"/>
              </a:rPr>
              <a:t> (2015) also presented that the main cause of corruption is greedy making people not be satisfied with what they are given. According to </a:t>
            </a:r>
            <a:r>
              <a:rPr lang="en-US" sz="1200" kern="1200" dirty="0" err="1" smtClean="0">
                <a:solidFill>
                  <a:schemeClr val="tx1"/>
                </a:solidFill>
                <a:effectLst/>
                <a:latin typeface="+mn-lt"/>
                <a:ea typeface="+mn-ea"/>
                <a:cs typeface="+mn-cs"/>
              </a:rPr>
              <a:t>Kabuya</a:t>
            </a:r>
            <a:r>
              <a:rPr lang="en-US" sz="1200" kern="1200" dirty="0" smtClean="0">
                <a:solidFill>
                  <a:schemeClr val="tx1"/>
                </a:solidFill>
                <a:effectLst/>
                <a:latin typeface="+mn-lt"/>
                <a:ea typeface="+mn-ea"/>
                <a:cs typeface="+mn-cs"/>
              </a:rPr>
              <a:t> (2015), poverty is evident in rural areas of Nigeria where 70% of the population reside with majority of them being women and children. Therefore, there is a gap that needs to be researched on how corruption influences poverty. Furthermore, Lucky &amp; Sam (2018) posit that 82 million Nigerians live in less than 1 dollar per day.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09BDC9-E142-4659-B7AE-1C4F4BF5DB8A}" type="slidenum">
              <a:rPr lang="en-US" smtClean="0"/>
              <a:t>3</a:t>
            </a:fld>
            <a:endParaRPr lang="en-US"/>
          </a:p>
        </p:txBody>
      </p:sp>
    </p:spTree>
    <p:extLst>
      <p:ext uri="{BB962C8B-B14F-4D97-AF65-F5344CB8AC3E}">
        <p14:creationId xmlns:p14="http://schemas.microsoft.com/office/powerpoint/2010/main" val="3352986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Broken window theory was Suggested by George </a:t>
            </a:r>
            <a:r>
              <a:rPr lang="en-US" sz="1200" kern="1200" dirty="0" err="1" smtClean="0">
                <a:solidFill>
                  <a:schemeClr val="tx1"/>
                </a:solidFill>
                <a:effectLst/>
                <a:latin typeface="+mn-lt"/>
                <a:ea typeface="+mn-ea"/>
                <a:cs typeface="+mn-cs"/>
              </a:rPr>
              <a:t>Kelling</a:t>
            </a:r>
            <a:r>
              <a:rPr lang="en-US" sz="1200" kern="1200" dirty="0" smtClean="0">
                <a:solidFill>
                  <a:schemeClr val="tx1"/>
                </a:solidFill>
                <a:effectLst/>
                <a:latin typeface="+mn-lt"/>
                <a:ea typeface="+mn-ea"/>
                <a:cs typeface="+mn-cs"/>
              </a:rPr>
              <a:t> and Wilson in 1982 (</a:t>
            </a:r>
            <a:r>
              <a:rPr lang="en-US" sz="1200" kern="1200" dirty="0" err="1" smtClean="0">
                <a:solidFill>
                  <a:schemeClr val="tx1"/>
                </a:solidFill>
                <a:effectLst/>
                <a:latin typeface="+mn-lt"/>
                <a:ea typeface="+mn-ea"/>
                <a:cs typeface="+mn-cs"/>
              </a:rPr>
              <a:t>Hira</a:t>
            </a:r>
            <a:r>
              <a:rPr lang="en-US" sz="1200" kern="1200" dirty="0" smtClean="0">
                <a:solidFill>
                  <a:schemeClr val="tx1"/>
                </a:solidFill>
                <a:effectLst/>
                <a:latin typeface="+mn-lt"/>
                <a:ea typeface="+mn-ea"/>
                <a:cs typeface="+mn-cs"/>
              </a:rPr>
              <a:t>, 2016). The theory signifies that when one leaves the house of a window broken it will lead to other windows to be broken and hence affecting the entire building. Therefore, communities should correct the minor mistakes and crimes such as corruption in society before they become uncontrollable. On the other hand, Vicious circle theory uses a flow of influential factors that acts and inspires one another to deteriorate a nation into poverty condition (</a:t>
            </a:r>
            <a:r>
              <a:rPr lang="en-US" sz="1200" kern="1200" dirty="0" err="1" smtClean="0">
                <a:solidFill>
                  <a:schemeClr val="tx1"/>
                </a:solidFill>
                <a:effectLst/>
                <a:latin typeface="+mn-lt"/>
                <a:ea typeface="+mn-ea"/>
                <a:cs typeface="+mn-cs"/>
              </a:rPr>
              <a:t>Oludare</a:t>
            </a:r>
            <a:r>
              <a:rPr lang="en-US" sz="1200" kern="1200" dirty="0" smtClean="0">
                <a:solidFill>
                  <a:schemeClr val="tx1"/>
                </a:solidFill>
                <a:effectLst/>
                <a:latin typeface="+mn-lt"/>
                <a:ea typeface="+mn-ea"/>
                <a:cs typeface="+mn-cs"/>
              </a:rPr>
              <a:t>, 2015). This theory uses macroeconomic policy and economic development to explain why and how people are in a continuous state of poverty.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09BDC9-E142-4659-B7AE-1C4F4BF5DB8A}" type="slidenum">
              <a:rPr lang="en-US" smtClean="0"/>
              <a:t>4</a:t>
            </a:fld>
            <a:endParaRPr lang="en-US"/>
          </a:p>
        </p:txBody>
      </p:sp>
    </p:spTree>
    <p:extLst>
      <p:ext uri="{BB962C8B-B14F-4D97-AF65-F5344CB8AC3E}">
        <p14:creationId xmlns:p14="http://schemas.microsoft.com/office/powerpoint/2010/main" val="2640362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Research question plays a critical role in the development of research. Every research is controlled by the research question and therefore the question in the research will be how has corruption influenced poverty in Nigeria. The hypothesis used in the research is “corruption deepens poverty as opposed to weaknesses in political and economic institutions in Nigeria”. Inductive research design is used since several pieces of literature are selected and reviewed critically. Review of literature ensures that the gaps in the research are identified and thus making it available to be explored by the researcher. Through review observations made it is possible to develop explanations and new theory based on the information attained.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09BDC9-E142-4659-B7AE-1C4F4BF5DB8A}" type="slidenum">
              <a:rPr lang="en-US" smtClean="0"/>
              <a:t>5</a:t>
            </a:fld>
            <a:endParaRPr lang="en-US"/>
          </a:p>
        </p:txBody>
      </p:sp>
    </p:spTree>
    <p:extLst>
      <p:ext uri="{BB962C8B-B14F-4D97-AF65-F5344CB8AC3E}">
        <p14:creationId xmlns:p14="http://schemas.microsoft.com/office/powerpoint/2010/main" val="438741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Data is collected from several pieces of literature obtained from internet sources. The sources include journals, articles and books. Internet sources used is google scholar in the </a:t>
            </a:r>
            <a:r>
              <a:rPr lang="en-US" sz="1200" dirty="0" err="1" smtClean="0">
                <a:effectLst/>
                <a:latin typeface="Times New Roman" panose="02020603050405020304" pitchFamily="18" charset="0"/>
                <a:ea typeface="Calibri" panose="020F0502020204030204" pitchFamily="34" charset="0"/>
                <a:cs typeface="Times New Roman" panose="02020603050405020304" pitchFamily="18" charset="0"/>
              </a:rPr>
              <a:t>searc</a:t>
            </a:r>
            <a:r>
              <a:rPr lang="en-US" sz="1200" kern="1200" dirty="0" err="1" smtClean="0">
                <a:solidFill>
                  <a:schemeClr val="tx1"/>
                </a:solidFill>
                <a:effectLst/>
                <a:latin typeface="+mn-lt"/>
                <a:ea typeface="+mn-ea"/>
                <a:cs typeface="+mn-cs"/>
              </a:rPr>
              <a:t>Data</a:t>
            </a:r>
            <a:r>
              <a:rPr lang="en-US" sz="1200" kern="1200" dirty="0" smtClean="0">
                <a:solidFill>
                  <a:schemeClr val="tx1"/>
                </a:solidFill>
                <a:effectLst/>
                <a:latin typeface="+mn-lt"/>
                <a:ea typeface="+mn-ea"/>
                <a:cs typeface="+mn-cs"/>
              </a:rPr>
              <a:t> is collected from several pieces of literature obtained from internet sources. The sources include journals, articles and books. Internet sources used are </a:t>
            </a:r>
            <a:r>
              <a:rPr lang="en-US" sz="1200" kern="1200" dirty="0" err="1" smtClean="0">
                <a:solidFill>
                  <a:schemeClr val="tx1"/>
                </a:solidFill>
                <a:effectLst/>
                <a:latin typeface="+mn-lt"/>
                <a:ea typeface="+mn-ea"/>
                <a:cs typeface="+mn-cs"/>
              </a:rPr>
              <a:t>google</a:t>
            </a:r>
            <a:r>
              <a:rPr lang="en-US" sz="1200" kern="1200" dirty="0" smtClean="0">
                <a:solidFill>
                  <a:schemeClr val="tx1"/>
                </a:solidFill>
                <a:effectLst/>
                <a:latin typeface="+mn-lt"/>
                <a:ea typeface="+mn-ea"/>
                <a:cs typeface="+mn-cs"/>
              </a:rPr>
              <a:t> scholar in the search of articles and books between the years 2015-2020 to ensure currency of information. Furthermore, the type of sampling used in the research is convenience sampling. Convenience sampling uses readily available data. The data is qualitative in nature as it is researched to answer the question of “how” and “why” (Silverman, 2018). Although the information used already exist, it is important to understand different nature on how corruption occurs in Nigeria and use different questions when searching to understand in detail how corruption leads to poverty.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of articles and books between the years 2015-2020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to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ensure currency of information. Furthermore, the type of sampling used in the research is convenience sampling. Convenience sampling uses readily available data. The data is qualitative in nature as it is researched to answer the question of “how” and “why” (</a:t>
            </a: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Silverman,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Although the information used already exist, it is important to understand different nature on how corruption occurs in Nigeria and use different questions when searching to understand in detail how corruption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leads to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poverty.</a:t>
            </a:r>
          </a:p>
          <a:p>
            <a:endParaRPr lang="en-US" dirty="0"/>
          </a:p>
        </p:txBody>
      </p:sp>
      <p:sp>
        <p:nvSpPr>
          <p:cNvPr id="4" name="Slide Number Placeholder 3"/>
          <p:cNvSpPr>
            <a:spLocks noGrp="1"/>
          </p:cNvSpPr>
          <p:nvPr>
            <p:ph type="sldNum" sz="quarter" idx="5"/>
          </p:nvPr>
        </p:nvSpPr>
        <p:spPr/>
        <p:txBody>
          <a:bodyPr/>
          <a:lstStyle/>
          <a:p>
            <a:fld id="{4609BDC9-E142-4659-B7AE-1C4F4BF5DB8A}" type="slidenum">
              <a:rPr lang="en-US" smtClean="0"/>
              <a:t>6</a:t>
            </a:fld>
            <a:endParaRPr lang="en-US"/>
          </a:p>
        </p:txBody>
      </p:sp>
    </p:spTree>
    <p:extLst>
      <p:ext uri="{BB962C8B-B14F-4D97-AF65-F5344CB8AC3E}">
        <p14:creationId xmlns:p14="http://schemas.microsoft.com/office/powerpoint/2010/main" val="2867230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get relevant data, all articles and books will be analyzed using the keywords such as the relationship between poverty and corruption, causes and effects of corruption in Nigeria. The keywords will help in filtering pieces of literature and get only the required information. Furthermore, when dealing with study participants they should participate based on informed consent (</a:t>
            </a:r>
            <a:r>
              <a:rPr lang="en-US" sz="1200" kern="1200" dirty="0" err="1" smtClean="0">
                <a:solidFill>
                  <a:schemeClr val="tx1"/>
                </a:solidFill>
                <a:effectLst/>
                <a:latin typeface="+mn-lt"/>
                <a:ea typeface="+mn-ea"/>
                <a:cs typeface="+mn-cs"/>
              </a:rPr>
              <a:t>Canagarajah</a:t>
            </a:r>
            <a:r>
              <a:rPr lang="en-US" sz="1200" kern="1200" dirty="0" smtClean="0">
                <a:solidFill>
                  <a:schemeClr val="tx1"/>
                </a:solidFill>
                <a:effectLst/>
                <a:latin typeface="+mn-lt"/>
                <a:ea typeface="+mn-ea"/>
                <a:cs typeface="+mn-cs"/>
              </a:rPr>
              <a:t> &amp; Stanley, 2015). Researchers should provide enough information and assurance concerning taking part in the study. Moreover, ensuring confidentiality is a very significant thing in research because a lot of information gathered may raise attention as many people will not like to be exposed when talking about how certain organizations or government institutions have contributed to them missing job opportunities.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09BDC9-E142-4659-B7AE-1C4F4BF5DB8A}" type="slidenum">
              <a:rPr lang="en-US" smtClean="0"/>
              <a:t>7</a:t>
            </a:fld>
            <a:endParaRPr lang="en-US"/>
          </a:p>
        </p:txBody>
      </p:sp>
    </p:spTree>
    <p:extLst>
      <p:ext uri="{BB962C8B-B14F-4D97-AF65-F5344CB8AC3E}">
        <p14:creationId xmlns:p14="http://schemas.microsoft.com/office/powerpoint/2010/main" val="1308428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research ability is limited to studies that are available concerning corruption relationship with poverty in Nigeria. Since the research has utilized secondary data from internet sources such as books and articles, there has been a limitation in the pieces of research done regarding the content of information available. Although corruption affects the development of a country, there is a need for more researches concerning how corruption has led to people continuing to be poor. Also, the research question is generalized thus to get better results the question could focus on the precision of the corruption such as how embezzlement of development funds influences poverty (</a:t>
            </a:r>
            <a:r>
              <a:rPr lang="en-US" sz="1200" kern="1200" dirty="0" err="1" smtClean="0">
                <a:solidFill>
                  <a:schemeClr val="tx1"/>
                </a:solidFill>
                <a:effectLst/>
                <a:latin typeface="+mn-lt"/>
                <a:ea typeface="+mn-ea"/>
                <a:cs typeface="+mn-cs"/>
              </a:rPr>
              <a:t>Enofe</a:t>
            </a:r>
            <a:r>
              <a:rPr lang="en-US" sz="1200" kern="1200" dirty="0" smtClean="0">
                <a:solidFill>
                  <a:schemeClr val="tx1"/>
                </a:solidFill>
                <a:effectLst/>
                <a:latin typeface="+mn-lt"/>
                <a:ea typeface="+mn-ea"/>
                <a:cs typeface="+mn-cs"/>
              </a:rPr>
              <a:t> et al., 2016).</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09BDC9-E142-4659-B7AE-1C4F4BF5DB8A}" type="slidenum">
              <a:rPr lang="en-US" smtClean="0"/>
              <a:t>8</a:t>
            </a:fld>
            <a:endParaRPr lang="en-US"/>
          </a:p>
        </p:txBody>
      </p:sp>
    </p:spTree>
    <p:extLst>
      <p:ext uri="{BB962C8B-B14F-4D97-AF65-F5344CB8AC3E}">
        <p14:creationId xmlns:p14="http://schemas.microsoft.com/office/powerpoint/2010/main" val="2574458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Having analyzed several pieces of literature, it is evident that corruption plays a significant role in influencing poverty in Nigeria. Several causes that lead to corruption in Nigeria involve greed, unemployment and poverty. Moreover, corruption has been explained using the broken window theory while poverty using the vicious circle theory. The broken window theory focuses on the repair of the window before it leads to breakage of other windows, therefore, communities should fix small crimes before they expand to uncontrollable situations. The vicious circle theory uses a flow of influential factors that acts and inspires one another to deteriorate a nation into poor condition. Therefore, Nigeria not controlling corruption has led to the increased poverty level.</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09BDC9-E142-4659-B7AE-1C4F4BF5DB8A}" type="slidenum">
              <a:rPr lang="en-US" smtClean="0"/>
              <a:t>9</a:t>
            </a:fld>
            <a:endParaRPr lang="en-US"/>
          </a:p>
        </p:txBody>
      </p:sp>
    </p:spTree>
    <p:extLst>
      <p:ext uri="{BB962C8B-B14F-4D97-AF65-F5344CB8AC3E}">
        <p14:creationId xmlns:p14="http://schemas.microsoft.com/office/powerpoint/2010/main" val="1418790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2892690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4250782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3556408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E5962C-8137-4064-BF95-8E2969EEE300}"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1692610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E5962C-8137-4064-BF95-8E2969EEE300}" type="datetimeFigureOut">
              <a:rPr lang="en-US" smtClean="0"/>
              <a:t>7/14/2020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2284063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E5962C-8137-4064-BF95-8E2969EEE300}" type="datetimeFigureOut">
              <a:rPr lang="en-US" smtClean="0"/>
              <a:t>7/14/2020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1778169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E5962C-8137-4064-BF95-8E2969EEE300}" type="datetimeFigureOut">
              <a:rPr lang="en-US" smtClean="0"/>
              <a:t>7/14/2020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357306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E5962C-8137-4064-BF95-8E2969EEE300}"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2967077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E5962C-8137-4064-BF95-8E2969EEE300}"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64240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4034541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357485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1921464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188125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4184335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17340314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E5962C-8137-4064-BF95-8E2969EEE300}"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7D5DFA-D1CC-47BD-9CA9-BB135895178C}" type="slidenum">
              <a:rPr lang="en-US" smtClean="0"/>
              <a:t>‹#›</a:t>
            </a:fld>
            <a:endParaRPr lang="en-US"/>
          </a:p>
        </p:txBody>
      </p:sp>
    </p:spTree>
    <p:extLst>
      <p:ext uri="{BB962C8B-B14F-4D97-AF65-F5344CB8AC3E}">
        <p14:creationId xmlns:p14="http://schemas.microsoft.com/office/powerpoint/2010/main" val="3708358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E5962C-8137-4064-BF95-8E2969EEE300}" type="datetimeFigureOut">
              <a:rPr lang="en-US" smtClean="0"/>
              <a:t>7/14/2020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47D5DFA-D1CC-47BD-9CA9-BB135895178C}" type="slidenum">
              <a:rPr lang="en-US" smtClean="0"/>
              <a:t>‹#›</a:t>
            </a:fld>
            <a:endParaRPr lang="en-US"/>
          </a:p>
        </p:txBody>
      </p:sp>
    </p:spTree>
    <p:extLst>
      <p:ext uri="{BB962C8B-B14F-4D97-AF65-F5344CB8AC3E}">
        <p14:creationId xmlns:p14="http://schemas.microsoft.com/office/powerpoint/2010/main" val="28376925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9F9498-D01D-4CB1-A3D3-1FE76CDBE786}"/>
              </a:ext>
            </a:extLst>
          </p:cNvPr>
          <p:cNvSpPr>
            <a:spLocks noGrp="1"/>
          </p:cNvSpPr>
          <p:nvPr>
            <p:ph type="ctrTitle"/>
          </p:nvPr>
        </p:nvSpPr>
        <p:spPr/>
        <p:txBody>
          <a:bodyPr/>
          <a:lstStyle/>
          <a:p>
            <a:r>
              <a:rPr lang="en-US" sz="2400" dirty="0" smtClean="0">
                <a:effectLst/>
                <a:latin typeface="Times New Roman" panose="02020603050405020304" pitchFamily="18" charset="0"/>
                <a:ea typeface="Calibri" panose="020F0502020204030204" pitchFamily="34" charset="0"/>
                <a:cs typeface="Times New Roman" panose="02020603050405020304" pitchFamily="18" charset="0"/>
              </a:rPr>
              <a:t>How Has Corruption Influenced Poverty In Nigeria?</a:t>
            </a:r>
            <a:r>
              <a:rPr lang="en-US" sz="24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24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3" name="Subtitle 2">
            <a:extLst>
              <a:ext uri="{FF2B5EF4-FFF2-40B4-BE49-F238E27FC236}">
                <a16:creationId xmlns:a16="http://schemas.microsoft.com/office/drawing/2014/main" xmlns="" id="{B9A4F882-15FF-4E78-ADC7-826D70A91824}"/>
              </a:ext>
            </a:extLst>
          </p:cNvPr>
          <p:cNvSpPr>
            <a:spLocks noGrp="1"/>
          </p:cNvSpPr>
          <p:nvPr>
            <p:ph type="subTitle" idx="1"/>
          </p:nvPr>
        </p:nvSpPr>
        <p:spPr/>
        <p:txBody>
          <a:bodyPr>
            <a:noAutofit/>
          </a:bodyPr>
          <a:lstStyle/>
          <a:p>
            <a:pPr marL="0" marR="0" algn="ctr">
              <a:lnSpc>
                <a:spcPct val="200000"/>
              </a:lnSpc>
              <a:spcBef>
                <a:spcPts val="0"/>
              </a:spcBef>
              <a:spcAft>
                <a:spcPts val="80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Student’s Name</a:t>
            </a:r>
          </a:p>
          <a:p>
            <a:pPr marL="0" marR="0" algn="ctr">
              <a:lnSpc>
                <a:spcPct val="200000"/>
              </a:lnSpc>
              <a:spcBef>
                <a:spcPts val="0"/>
              </a:spcBef>
              <a:spcAft>
                <a:spcPts val="80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Course</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200000"/>
              </a:lnSpc>
              <a:spcBef>
                <a:spcPts val="0"/>
              </a:spcBef>
              <a:spcAft>
                <a:spcPts val="800"/>
              </a:spcAft>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Semester</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91172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1EF3B5-DE53-42AB-A187-E36285FF1FF9}"/>
              </a:ext>
            </a:extLst>
          </p:cNvPr>
          <p:cNvSpPr>
            <a:spLocks noGrp="1"/>
          </p:cNvSpPr>
          <p:nvPr>
            <p:ph type="title"/>
          </p:nvPr>
        </p:nvSpPr>
        <p:spPr/>
        <p:txBody>
          <a:bodyPr>
            <a:normAutofit/>
          </a:bodyPr>
          <a:lstStyle/>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Introduction</a:t>
            </a:r>
            <a:r>
              <a:rPr lang="en-US" sz="2400" dirty="0">
                <a:effectLst/>
                <a:latin typeface="Calibri" panose="020F0502020204030204" pitchFamily="34" charset="0"/>
                <a:ea typeface="Calibri" panose="020F0502020204030204" pitchFamily="34" charset="0"/>
                <a:cs typeface="Times New Roman" panose="02020603050405020304" pitchFamily="18" charset="0"/>
              </a:rPr>
              <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3" name="Content Placeholder 2">
            <a:extLst>
              <a:ext uri="{FF2B5EF4-FFF2-40B4-BE49-F238E27FC236}">
                <a16:creationId xmlns:a16="http://schemas.microsoft.com/office/drawing/2014/main" xmlns="" id="{E55B641C-927E-47F9-BA5D-53D62A44C391}"/>
              </a:ext>
            </a:extLst>
          </p:cNvPr>
          <p:cNvSpPr>
            <a:spLocks noGrp="1"/>
          </p:cNvSpPr>
          <p:nvPr>
            <p:ph idx="1"/>
          </p:nvPr>
        </p:nvSpPr>
        <p:spPr>
          <a:xfrm>
            <a:off x="677334" y="1722121"/>
            <a:ext cx="8596668" cy="4319242"/>
          </a:xfrm>
        </p:spPr>
        <p:txBody>
          <a:bodyPr>
            <a:normAutofit/>
          </a:bodyPr>
          <a:lstStyle/>
          <a:p>
            <a:pPr marR="0">
              <a:lnSpc>
                <a:spcPct val="107000"/>
              </a:lnSpc>
              <a:spcBef>
                <a:spcPts val="0"/>
              </a:spcBef>
              <a:spcAft>
                <a:spcPts val="800"/>
              </a:spcAft>
              <a:buFont typeface="Wingdings"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Poverty is a universal problem that has affected both political and socio-economic lives of people </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Nigeria </a:t>
            </a:r>
            <a:r>
              <a:rPr lang="en-US" dirty="0">
                <a:effectLst/>
                <a:latin typeface="Times New Roman" panose="02020603050405020304" pitchFamily="18" charset="0"/>
                <a:ea typeface="Calibri" panose="020F0502020204030204" pitchFamily="34" charset="0"/>
                <a:cs typeface="Times New Roman" panose="02020603050405020304" pitchFamily="18" charset="0"/>
              </a:rPr>
              <a:t>is among the richest recognized countries with a bigger population in sub-Saharan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Africa</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Poverty </a:t>
            </a:r>
            <a:r>
              <a:rPr lang="en-US" dirty="0">
                <a:effectLst/>
                <a:latin typeface="Times New Roman" panose="02020603050405020304" pitchFamily="18" charset="0"/>
                <a:ea typeface="Calibri" panose="020F0502020204030204" pitchFamily="34" charset="0"/>
                <a:cs typeface="Times New Roman" panose="02020603050405020304" pitchFamily="18" charset="0"/>
              </a:rPr>
              <a:t>level has increased at an alarming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rate</a:t>
            </a:r>
          </a:p>
          <a:p>
            <a:pPr marR="0">
              <a:lnSpc>
                <a:spcPct val="107000"/>
              </a:lnSpc>
              <a:spcBef>
                <a:spcPts val="0"/>
              </a:spcBef>
              <a:spcAft>
                <a:spcPts val="800"/>
              </a:spcAft>
              <a:buFont typeface="Wingdings"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Corruption </a:t>
            </a:r>
            <a:r>
              <a:rPr lang="en-US" dirty="0">
                <a:effectLst/>
                <a:latin typeface="Times New Roman" panose="02020603050405020304" pitchFamily="18" charset="0"/>
                <a:ea typeface="Calibri" panose="020F0502020204030204" pitchFamily="34" charset="0"/>
                <a:cs typeface="Times New Roman" panose="02020603050405020304" pitchFamily="18" charset="0"/>
              </a:rPr>
              <a:t>is any form of criminal offence or dishonesty performed by an individual in the position </a:t>
            </a:r>
            <a:endParaRPr lang="en-US"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itchFamily="2" charset="2"/>
              <a:buChar char="Ø"/>
            </a:pPr>
            <a:r>
              <a:rPr lang="en-US" dirty="0" smtClean="0">
                <a:latin typeface="Times New Roman" panose="02020603050405020304" pitchFamily="18" charset="0"/>
                <a:ea typeface="Calibri" panose="020F0502020204030204" pitchFamily="34" charset="0"/>
              </a:rPr>
              <a:t>C</a:t>
            </a:r>
            <a:r>
              <a:rPr lang="en-US" dirty="0" smtClean="0">
                <a:effectLst/>
                <a:latin typeface="Times New Roman" panose="02020603050405020304" pitchFamily="18" charset="0"/>
                <a:ea typeface="Calibri" panose="020F0502020204030204" pitchFamily="34" charset="0"/>
              </a:rPr>
              <a:t>orruption </a:t>
            </a:r>
            <a:r>
              <a:rPr lang="en-US" dirty="0">
                <a:effectLst/>
                <a:latin typeface="Times New Roman" panose="02020603050405020304" pitchFamily="18" charset="0"/>
                <a:ea typeface="Calibri" panose="020F0502020204030204" pitchFamily="34" charset="0"/>
              </a:rPr>
              <a:t>practices in Nigeria have hampered development and </a:t>
            </a:r>
            <a:r>
              <a:rPr lang="en-US" dirty="0" smtClean="0">
                <a:effectLst/>
                <a:latin typeface="Times New Roman" panose="02020603050405020304" pitchFamily="18" charset="0"/>
                <a:ea typeface="Calibri" panose="020F0502020204030204" pitchFamily="34" charset="0"/>
              </a:rPr>
              <a:t>raised </a:t>
            </a:r>
            <a:r>
              <a:rPr lang="en-US" dirty="0">
                <a:effectLst/>
                <a:latin typeface="Times New Roman" panose="02020603050405020304" pitchFamily="18" charset="0"/>
                <a:ea typeface="Calibri" panose="020F0502020204030204" pitchFamily="34" charset="0"/>
              </a:rPr>
              <a:t>the level of poverty</a:t>
            </a:r>
            <a:endParaRPr lang="en-US" dirty="0"/>
          </a:p>
        </p:txBody>
      </p:sp>
    </p:spTree>
    <p:extLst>
      <p:ext uri="{BB962C8B-B14F-4D97-AF65-F5344CB8AC3E}">
        <p14:creationId xmlns:p14="http://schemas.microsoft.com/office/powerpoint/2010/main" val="327589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7FF25D-CE94-499E-9933-94A98097E753}"/>
              </a:ext>
            </a:extLst>
          </p:cNvPr>
          <p:cNvSpPr>
            <a:spLocks noGrp="1"/>
          </p:cNvSpPr>
          <p:nvPr>
            <p:ph type="title"/>
          </p:nvPr>
        </p:nvSpPr>
        <p:spPr/>
        <p:txBody>
          <a:bodyPr>
            <a:normAutofit/>
          </a:bodyPr>
          <a:lstStyle/>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Literature Review</a:t>
            </a:r>
            <a:r>
              <a:rPr lang="en-US" sz="2400" dirty="0">
                <a:effectLst/>
                <a:latin typeface="Calibri" panose="020F0502020204030204" pitchFamily="34" charset="0"/>
                <a:ea typeface="Calibri" panose="020F0502020204030204" pitchFamily="34" charset="0"/>
                <a:cs typeface="Times New Roman" panose="02020603050405020304" pitchFamily="18" charset="0"/>
              </a:rPr>
              <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3" name="Content Placeholder 2">
            <a:extLst>
              <a:ext uri="{FF2B5EF4-FFF2-40B4-BE49-F238E27FC236}">
                <a16:creationId xmlns:a16="http://schemas.microsoft.com/office/drawing/2014/main" xmlns="" id="{134B0454-862B-4FBC-9608-7B33DD3F63A4}"/>
              </a:ext>
            </a:extLst>
          </p:cNvPr>
          <p:cNvSpPr>
            <a:spLocks noGrp="1"/>
          </p:cNvSpPr>
          <p:nvPr>
            <p:ph idx="1"/>
          </p:nvPr>
        </p:nvSpPr>
        <p:spPr>
          <a:xfrm>
            <a:off x="677334" y="1584961"/>
            <a:ext cx="8596668" cy="4456402"/>
          </a:xfrm>
        </p:spPr>
        <p:txBody>
          <a:bodyPr>
            <a:noAutofit/>
          </a:bodyPr>
          <a:lstStyle/>
          <a:p>
            <a:pPr marR="0">
              <a:lnSpc>
                <a:spcPct val="150000"/>
              </a:lnSpc>
              <a:spcBef>
                <a:spcPts val="0"/>
              </a:spcBef>
              <a:spcAft>
                <a:spcPts val="800"/>
              </a:spcAft>
              <a:buFont typeface="Wingdings"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Political corruption is the main cause of socio-economic and underdevelopment (</a:t>
            </a:r>
            <a:r>
              <a:rPr lang="en-US"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Aloko</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Abdullahi,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2018</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dirty="0">
                <a:effectLst/>
                <a:latin typeface="Times New Roman" panose="02020603050405020304" pitchFamily="18" charset="0"/>
                <a:ea typeface="Calibri" panose="020F0502020204030204" pitchFamily="34" charset="0"/>
                <a:cs typeface="Times New Roman" panose="02020603050405020304" pitchFamily="18" charset="0"/>
              </a:rPr>
              <a:t>connection between political leaders and corruption is on personal enrichment (Page,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150000"/>
              </a:lnSpc>
              <a:spcBef>
                <a:spcPts val="0"/>
              </a:spcBef>
              <a:spcAft>
                <a:spcPts val="800"/>
              </a:spcAft>
              <a:buFont typeface="Wingdings"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Corruption </a:t>
            </a:r>
            <a:r>
              <a:rPr lang="en-US" dirty="0">
                <a:effectLst/>
                <a:latin typeface="Times New Roman" panose="02020603050405020304" pitchFamily="18" charset="0"/>
                <a:ea typeface="Calibri" panose="020F0502020204030204" pitchFamily="34" charset="0"/>
                <a:cs typeface="Times New Roman" panose="02020603050405020304" pitchFamily="18" charset="0"/>
              </a:rPr>
              <a:t>is in every sector of the economy in Nigeria (</a:t>
            </a:r>
            <a:r>
              <a:rPr lang="en-US"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Nyoni</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2018</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Greedy </a:t>
            </a:r>
            <a:r>
              <a:rPr lang="en-US" dirty="0">
                <a:effectLst/>
                <a:latin typeface="Times New Roman" panose="02020603050405020304" pitchFamily="18" charset="0"/>
                <a:ea typeface="Calibri" panose="020F0502020204030204" pitchFamily="34" charset="0"/>
                <a:cs typeface="Times New Roman" panose="02020603050405020304" pitchFamily="18" charset="0"/>
              </a:rPr>
              <a:t>is the main cause of corruption in Nigeria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Moyosore,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2015</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Majority </a:t>
            </a:r>
            <a:r>
              <a:rPr lang="en-US" dirty="0">
                <a:effectLst/>
                <a:latin typeface="Times New Roman" panose="02020603050405020304" pitchFamily="18" charset="0"/>
                <a:ea typeface="Calibri" panose="020F0502020204030204" pitchFamily="34" charset="0"/>
                <a:cs typeface="Times New Roman" panose="02020603050405020304" pitchFamily="18" charset="0"/>
              </a:rPr>
              <a:t>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poor </a:t>
            </a:r>
            <a:r>
              <a:rPr lang="en-US" dirty="0">
                <a:effectLst/>
                <a:latin typeface="Times New Roman" panose="02020603050405020304" pitchFamily="18" charset="0"/>
                <a:ea typeface="Calibri" panose="020F0502020204030204" pitchFamily="34" charset="0"/>
                <a:cs typeface="Times New Roman" panose="02020603050405020304" pitchFamily="18" charset="0"/>
              </a:rPr>
              <a:t>individuals in Nigeria resides in rural areas (</a:t>
            </a:r>
            <a:r>
              <a:rPr lang="en-US"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Kabuya</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2015</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50000"/>
              </a:lnSpc>
            </a:pPr>
            <a:endParaRPr lang="en-US" dirty="0"/>
          </a:p>
        </p:txBody>
      </p:sp>
    </p:spTree>
    <p:extLst>
      <p:ext uri="{BB962C8B-B14F-4D97-AF65-F5344CB8AC3E}">
        <p14:creationId xmlns:p14="http://schemas.microsoft.com/office/powerpoint/2010/main" val="8308147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28037F2-0001-460E-A2F6-7F7E4CECAC15}"/>
              </a:ext>
            </a:extLst>
          </p:cNvPr>
          <p:cNvSpPr>
            <a:spLocks noGrp="1"/>
          </p:cNvSpPr>
          <p:nvPr>
            <p:ph type="title"/>
          </p:nvPr>
        </p:nvSpPr>
        <p:spPr/>
        <p:txBody>
          <a:bodyPr>
            <a:normAutofit/>
          </a:bodyPr>
          <a:lstStyle/>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Theory</a:t>
            </a:r>
            <a:r>
              <a:rPr lang="en-US" sz="2400" dirty="0">
                <a:effectLst/>
                <a:latin typeface="Calibri" panose="020F0502020204030204" pitchFamily="34" charset="0"/>
                <a:ea typeface="Calibri" panose="020F0502020204030204" pitchFamily="34" charset="0"/>
                <a:cs typeface="Times New Roman" panose="02020603050405020304" pitchFamily="18" charset="0"/>
              </a:rPr>
              <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3" name="Content Placeholder 2">
            <a:extLst>
              <a:ext uri="{FF2B5EF4-FFF2-40B4-BE49-F238E27FC236}">
                <a16:creationId xmlns:a16="http://schemas.microsoft.com/office/drawing/2014/main" xmlns="" id="{BB0DCF1F-CF89-472B-B472-52AE7F9030A8}"/>
              </a:ext>
            </a:extLst>
          </p:cNvPr>
          <p:cNvSpPr>
            <a:spLocks noGrp="1"/>
          </p:cNvSpPr>
          <p:nvPr>
            <p:ph idx="1"/>
          </p:nvPr>
        </p:nvSpPr>
        <p:spPr>
          <a:xfrm>
            <a:off x="677334" y="1783081"/>
            <a:ext cx="8596668" cy="4258282"/>
          </a:xfrm>
        </p:spPr>
        <p:txBody>
          <a:bodyPr>
            <a:normAutofit/>
          </a:bodyPr>
          <a:lstStyle/>
          <a:p>
            <a:pPr marL="0" marR="0">
              <a:lnSpc>
                <a:spcPct val="150000"/>
              </a:lnSpc>
              <a:spcBef>
                <a:spcPts val="0"/>
              </a:spcBef>
              <a:spcAft>
                <a:spcPts val="8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Broken window theory of corruption (</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Hira, 2016</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150000"/>
              </a:lnSpc>
              <a:spcBef>
                <a:spcPts val="0"/>
              </a:spcBef>
              <a:spcAft>
                <a:spcPts val="800"/>
              </a:spcAft>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Vicious circle theory of poverty (</a:t>
            </a:r>
            <a:r>
              <a:rPr lang="en-US"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Oludare</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2015</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50000"/>
              </a:lnSpc>
            </a:pPr>
            <a:endParaRPr lang="en-US" sz="2000" dirty="0"/>
          </a:p>
        </p:txBody>
      </p:sp>
    </p:spTree>
    <p:extLst>
      <p:ext uri="{BB962C8B-B14F-4D97-AF65-F5344CB8AC3E}">
        <p14:creationId xmlns:p14="http://schemas.microsoft.com/office/powerpoint/2010/main" val="4229026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948610-CE12-472B-B638-E71D49BEF107}"/>
              </a:ext>
            </a:extLst>
          </p:cNvPr>
          <p:cNvSpPr>
            <a:spLocks noGrp="1"/>
          </p:cNvSpPr>
          <p:nvPr>
            <p:ph type="title"/>
          </p:nvPr>
        </p:nvSpPr>
        <p:spPr/>
        <p:txBody>
          <a:bodyPr>
            <a:normAutofit/>
          </a:bodyPr>
          <a:lstStyle/>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Methods</a:t>
            </a:r>
            <a:r>
              <a:rPr lang="en-US" sz="2400" dirty="0">
                <a:effectLst/>
                <a:latin typeface="Calibri" panose="020F0502020204030204" pitchFamily="34" charset="0"/>
                <a:ea typeface="Calibri" panose="020F0502020204030204" pitchFamily="34" charset="0"/>
                <a:cs typeface="Times New Roman" panose="02020603050405020304" pitchFamily="18" charset="0"/>
              </a:rPr>
              <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3" name="Content Placeholder 2">
            <a:extLst>
              <a:ext uri="{FF2B5EF4-FFF2-40B4-BE49-F238E27FC236}">
                <a16:creationId xmlns:a16="http://schemas.microsoft.com/office/drawing/2014/main" xmlns="" id="{70763664-12ED-47DB-8600-57E2544A29B5}"/>
              </a:ext>
            </a:extLst>
          </p:cNvPr>
          <p:cNvSpPr>
            <a:spLocks noGrp="1"/>
          </p:cNvSpPr>
          <p:nvPr>
            <p:ph idx="1"/>
          </p:nvPr>
        </p:nvSpPr>
        <p:spPr>
          <a:xfrm>
            <a:off x="677334" y="1661161"/>
            <a:ext cx="8596668" cy="4380202"/>
          </a:xfrm>
        </p:spPr>
        <p:txBody>
          <a:bodyPr>
            <a:noAutofit/>
          </a:bodyPr>
          <a:lstStyle/>
          <a:p>
            <a:pPr marR="0">
              <a:lnSpc>
                <a:spcPct val="150000"/>
              </a:lnSpc>
              <a:spcBef>
                <a:spcPts val="0"/>
              </a:spcBef>
              <a:spcAft>
                <a:spcPts val="800"/>
              </a:spcAft>
              <a:buFont typeface="Wingdings" pitchFamily="2" charset="2"/>
              <a:buChar char="Ø"/>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How has corruption influenced poverty in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Nigeria?</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Corruption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deepens poverty as opposed to weaknesses in political and economic institutions in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Nigeria</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Inductive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research design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is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used in the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research</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Several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pieces of literature are selected and critically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reviewed</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New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theory generated based on the information attained.</a:t>
            </a:r>
          </a:p>
          <a:p>
            <a:pPr>
              <a:lnSpc>
                <a:spcPct val="150000"/>
              </a:lnSpc>
            </a:pPr>
            <a:endParaRPr lang="en-US" sz="2000" dirty="0"/>
          </a:p>
        </p:txBody>
      </p:sp>
    </p:spTree>
    <p:extLst>
      <p:ext uri="{BB962C8B-B14F-4D97-AF65-F5344CB8AC3E}">
        <p14:creationId xmlns:p14="http://schemas.microsoft.com/office/powerpoint/2010/main" val="2465722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BA938D-58AF-4EAB-A180-D3B87DFB9EBA}"/>
              </a:ext>
            </a:extLst>
          </p:cNvPr>
          <p:cNvSpPr>
            <a:spLocks noGrp="1"/>
          </p:cNvSpPr>
          <p:nvPr>
            <p:ph type="title"/>
          </p:nvPr>
        </p:nvSpPr>
        <p:spPr/>
        <p:txBody>
          <a:bodyPr>
            <a:normAutofit/>
          </a:bodyPr>
          <a:lstStyle/>
          <a:p>
            <a:pPr algn="ct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Methods (continuation)</a:t>
            </a:r>
            <a:r>
              <a:rPr lang="en-US" sz="2400" dirty="0">
                <a:effectLst/>
                <a:latin typeface="Calibri" panose="020F0502020204030204" pitchFamily="34" charset="0"/>
                <a:ea typeface="Calibri" panose="020F0502020204030204" pitchFamily="34" charset="0"/>
                <a:cs typeface="Times New Roman" panose="02020603050405020304" pitchFamily="18" charset="0"/>
              </a:rPr>
              <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
        <p:nvSpPr>
          <p:cNvPr id="3" name="Content Placeholder 2">
            <a:extLst>
              <a:ext uri="{FF2B5EF4-FFF2-40B4-BE49-F238E27FC236}">
                <a16:creationId xmlns:a16="http://schemas.microsoft.com/office/drawing/2014/main" xmlns="" id="{573CDAEF-EC86-462D-A42B-F184ED2D84DE}"/>
              </a:ext>
            </a:extLst>
          </p:cNvPr>
          <p:cNvSpPr>
            <a:spLocks noGrp="1"/>
          </p:cNvSpPr>
          <p:nvPr>
            <p:ph idx="1"/>
          </p:nvPr>
        </p:nvSpPr>
        <p:spPr>
          <a:xfrm>
            <a:off x="677334" y="1798321"/>
            <a:ext cx="8596668" cy="4243042"/>
          </a:xfrm>
        </p:spPr>
        <p:txBody>
          <a:bodyPr>
            <a:noAutofit/>
          </a:bodyPr>
          <a:lstStyle/>
          <a:p>
            <a:pPr marR="0">
              <a:lnSpc>
                <a:spcPct val="150000"/>
              </a:lnSpc>
              <a:spcBef>
                <a:spcPts val="0"/>
              </a:spcBef>
              <a:spcAft>
                <a:spcPts val="800"/>
              </a:spcAft>
              <a:buFont typeface="Wingdings" pitchFamily="2" charset="2"/>
              <a:buChar char="Ø"/>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Several pieces of literature are selected and used in data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collection</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pieces of literature include books and journals taken from internet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sources</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Google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scholar will be used to get the sources ranging between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year 2015-2020</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research will use convenience sampling since it uses readily available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data</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data is qualitative in nature as it is researched to answer the question of “how” and “why” (</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Silverman, 2018</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50000"/>
              </a:lnSpc>
            </a:pPr>
            <a:endParaRPr lang="en-US" sz="2000" dirty="0"/>
          </a:p>
        </p:txBody>
      </p:sp>
    </p:spTree>
    <p:extLst>
      <p:ext uri="{BB962C8B-B14F-4D97-AF65-F5344CB8AC3E}">
        <p14:creationId xmlns:p14="http://schemas.microsoft.com/office/powerpoint/2010/main" val="1476076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282E43-83D0-44F0-9C1E-28DD128BC042}"/>
              </a:ext>
            </a:extLst>
          </p:cNvPr>
          <p:cNvSpPr>
            <a:spLocks noGrp="1"/>
          </p:cNvSpPr>
          <p:nvPr>
            <p:ph type="title"/>
          </p:nvPr>
        </p:nvSpPr>
        <p:spPr/>
        <p:txBody>
          <a:bodyPr>
            <a:normAutofit/>
          </a:bodyPr>
          <a:lstStyle/>
          <a:p>
            <a:pPr algn="ctr"/>
            <a:r>
              <a:rPr lang="en-US" sz="2400" dirty="0">
                <a:effectLst/>
                <a:latin typeface="Times New Roman" pitchFamily="18" charset="0"/>
                <a:ea typeface="Calibri" panose="020F0502020204030204" pitchFamily="34" charset="0"/>
                <a:cs typeface="Times New Roman" panose="02020603050405020304" pitchFamily="18" charset="0"/>
              </a:rPr>
              <a:t>Methods (continuation)</a:t>
            </a:r>
            <a:br>
              <a:rPr lang="en-US" sz="2400" dirty="0">
                <a:effectLst/>
                <a:latin typeface="Times New Roman" pitchFamily="18" charset="0"/>
                <a:ea typeface="Calibri" panose="020F0502020204030204" pitchFamily="34" charset="0"/>
                <a:cs typeface="Times New Roman" panose="02020603050405020304" pitchFamily="18" charset="0"/>
              </a:rPr>
            </a:br>
            <a:endParaRPr lang="en-US" sz="2400"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FEA85B1A-2854-4189-BB36-9F78A205A8C9}"/>
              </a:ext>
            </a:extLst>
          </p:cNvPr>
          <p:cNvSpPr>
            <a:spLocks noGrp="1"/>
          </p:cNvSpPr>
          <p:nvPr>
            <p:ph idx="1"/>
          </p:nvPr>
        </p:nvSpPr>
        <p:spPr>
          <a:xfrm>
            <a:off x="677334" y="1737361"/>
            <a:ext cx="8596668" cy="4304002"/>
          </a:xfrm>
        </p:spPr>
        <p:txBody>
          <a:bodyPr>
            <a:normAutofit/>
          </a:bodyPr>
          <a:lstStyle/>
          <a:p>
            <a:pPr marR="0">
              <a:lnSpc>
                <a:spcPct val="150000"/>
              </a:lnSpc>
              <a:spcBef>
                <a:spcPts val="0"/>
              </a:spcBef>
              <a:spcAft>
                <a:spcPts val="800"/>
              </a:spcAft>
              <a:buFont typeface="Wingdings" pitchFamily="2" charset="2"/>
              <a:buChar char="Ø"/>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Data will be analyzed through the use of keywords to realize relevant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information</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Study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participants should participate based on informed consent (</a:t>
            </a:r>
            <a:r>
              <a:rPr lang="en-US"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Canagarajah</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Stanley</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2015</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Ensure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information obtained from participants is kept in a confidential way</a:t>
            </a:r>
          </a:p>
          <a:p>
            <a:pPr>
              <a:lnSpc>
                <a:spcPct val="150000"/>
              </a:lnSpc>
            </a:pPr>
            <a:endParaRPr lang="en-US" sz="2000" dirty="0"/>
          </a:p>
        </p:txBody>
      </p:sp>
    </p:spTree>
    <p:extLst>
      <p:ext uri="{BB962C8B-B14F-4D97-AF65-F5344CB8AC3E}">
        <p14:creationId xmlns:p14="http://schemas.microsoft.com/office/powerpoint/2010/main" val="3947354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81D8B5-1799-4820-810E-4FABC1779DD4}"/>
              </a:ext>
            </a:extLst>
          </p:cNvPr>
          <p:cNvSpPr>
            <a:spLocks noGrp="1"/>
          </p:cNvSpPr>
          <p:nvPr>
            <p:ph type="title"/>
          </p:nvPr>
        </p:nvSpPr>
        <p:spPr/>
        <p:txBody>
          <a:bodyPr>
            <a:normAutofit/>
          </a:bodyPr>
          <a:lstStyle/>
          <a:p>
            <a:pPr algn="ctr"/>
            <a:r>
              <a:rPr lang="en-US" sz="2400" dirty="0">
                <a:effectLst/>
                <a:latin typeface="Times New Roman" pitchFamily="18" charset="0"/>
                <a:ea typeface="Calibri" panose="020F0502020204030204" pitchFamily="34" charset="0"/>
                <a:cs typeface="Times New Roman" panose="02020603050405020304" pitchFamily="18" charset="0"/>
              </a:rPr>
              <a:t>Measurements </a:t>
            </a:r>
            <a:r>
              <a:rPr lang="en-US" sz="2400" dirty="0" smtClean="0">
                <a:effectLst/>
                <a:latin typeface="Times New Roman" pitchFamily="18" charset="0"/>
                <a:ea typeface="Calibri" panose="020F0502020204030204" pitchFamily="34" charset="0"/>
                <a:cs typeface="Times New Roman" panose="02020603050405020304" pitchFamily="18" charset="0"/>
              </a:rPr>
              <a:t>Issues </a:t>
            </a:r>
            <a:r>
              <a:rPr lang="en-US" sz="2400" dirty="0">
                <a:effectLst/>
                <a:latin typeface="Times New Roman" pitchFamily="18" charset="0"/>
                <a:ea typeface="Calibri" panose="020F0502020204030204" pitchFamily="34" charset="0"/>
                <a:cs typeface="Times New Roman" panose="02020603050405020304" pitchFamily="18" charset="0"/>
              </a:rPr>
              <a:t>and </a:t>
            </a:r>
            <a:r>
              <a:rPr lang="en-US" sz="2400" dirty="0" smtClean="0">
                <a:effectLst/>
                <a:latin typeface="Times New Roman" pitchFamily="18" charset="0"/>
                <a:ea typeface="Calibri" panose="020F0502020204030204" pitchFamily="34" charset="0"/>
                <a:cs typeface="Times New Roman" panose="02020603050405020304" pitchFamily="18" charset="0"/>
              </a:rPr>
              <a:t>Limitations</a:t>
            </a:r>
            <a:r>
              <a:rPr lang="en-US" sz="2400" dirty="0">
                <a:effectLst/>
                <a:latin typeface="Times New Roman" pitchFamily="18" charset="0"/>
                <a:ea typeface="Calibri" panose="020F0502020204030204" pitchFamily="34" charset="0"/>
                <a:cs typeface="Times New Roman" panose="02020603050405020304" pitchFamily="18" charset="0"/>
              </a:rPr>
              <a:t/>
            </a:r>
            <a:br>
              <a:rPr lang="en-US" sz="2400" dirty="0">
                <a:effectLst/>
                <a:latin typeface="Times New Roman" pitchFamily="18" charset="0"/>
                <a:ea typeface="Calibri" panose="020F0502020204030204" pitchFamily="34" charset="0"/>
                <a:cs typeface="Times New Roman" panose="02020603050405020304" pitchFamily="18" charset="0"/>
              </a:rPr>
            </a:br>
            <a:endParaRPr lang="en-US" sz="2400"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4170EFDF-65AE-40AD-91EF-8E4D21C48C64}"/>
              </a:ext>
            </a:extLst>
          </p:cNvPr>
          <p:cNvSpPr>
            <a:spLocks noGrp="1"/>
          </p:cNvSpPr>
          <p:nvPr>
            <p:ph idx="1"/>
          </p:nvPr>
        </p:nvSpPr>
        <p:spPr>
          <a:xfrm>
            <a:off x="677334" y="1798321"/>
            <a:ext cx="8596668" cy="4243042"/>
          </a:xfrm>
        </p:spPr>
        <p:txBody>
          <a:bodyPr>
            <a:normAutofit/>
          </a:bodyPr>
          <a:lstStyle/>
          <a:p>
            <a:pPr marR="0">
              <a:lnSpc>
                <a:spcPct val="150000"/>
              </a:lnSpc>
              <a:spcBef>
                <a:spcPts val="0"/>
              </a:spcBef>
              <a:spcAft>
                <a:spcPts val="800"/>
              </a:spcAft>
              <a:buFont typeface="Wingdings" pitchFamily="2" charset="2"/>
              <a:buChar char="Ø"/>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Limitation in the pieces of research done regarding the content of information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needed</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generalization of research question makes it to focus on a large part rather than a precise area of research</a:t>
            </a:r>
          </a:p>
          <a:p>
            <a:pPr>
              <a:lnSpc>
                <a:spcPct val="150000"/>
              </a:lnSpc>
            </a:pPr>
            <a:endParaRPr lang="en-US" sz="2000" dirty="0"/>
          </a:p>
        </p:txBody>
      </p:sp>
    </p:spTree>
    <p:extLst>
      <p:ext uri="{BB962C8B-B14F-4D97-AF65-F5344CB8AC3E}">
        <p14:creationId xmlns:p14="http://schemas.microsoft.com/office/powerpoint/2010/main" val="2872990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FC0396-4C7F-4F23-B605-743BDB5839DD}"/>
              </a:ext>
            </a:extLst>
          </p:cNvPr>
          <p:cNvSpPr>
            <a:spLocks noGrp="1"/>
          </p:cNvSpPr>
          <p:nvPr>
            <p:ph type="title"/>
          </p:nvPr>
        </p:nvSpPr>
        <p:spPr/>
        <p:txBody>
          <a:bodyPr>
            <a:normAutofit/>
          </a:bodyPr>
          <a:lstStyle/>
          <a:p>
            <a:pPr algn="ctr"/>
            <a:r>
              <a:rPr lang="en-US" sz="2400" dirty="0">
                <a:effectLst/>
                <a:latin typeface="Times New Roman" pitchFamily="18" charset="0"/>
                <a:ea typeface="Calibri" panose="020F0502020204030204" pitchFamily="34" charset="0"/>
                <a:cs typeface="Times New Roman" panose="02020603050405020304" pitchFamily="18" charset="0"/>
              </a:rPr>
              <a:t>Conclusion</a:t>
            </a:r>
            <a:br>
              <a:rPr lang="en-US" sz="2400" dirty="0">
                <a:effectLst/>
                <a:latin typeface="Times New Roman" pitchFamily="18" charset="0"/>
                <a:ea typeface="Calibri" panose="020F0502020204030204" pitchFamily="34" charset="0"/>
                <a:cs typeface="Times New Roman" panose="02020603050405020304" pitchFamily="18" charset="0"/>
              </a:rPr>
            </a:br>
            <a:endParaRPr lang="en-US" sz="2400"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3435AB1E-95DF-4BA2-8247-D9D09B6E5AC5}"/>
              </a:ext>
            </a:extLst>
          </p:cNvPr>
          <p:cNvSpPr>
            <a:spLocks noGrp="1"/>
          </p:cNvSpPr>
          <p:nvPr>
            <p:ph idx="1"/>
          </p:nvPr>
        </p:nvSpPr>
        <p:spPr>
          <a:xfrm>
            <a:off x="677334" y="1706881"/>
            <a:ext cx="8596668" cy="4334482"/>
          </a:xfrm>
        </p:spPr>
        <p:txBody>
          <a:bodyPr>
            <a:noAutofit/>
          </a:bodyPr>
          <a:lstStyle/>
          <a:p>
            <a:pPr marR="0">
              <a:lnSpc>
                <a:spcPct val="150000"/>
              </a:lnSpc>
              <a:spcBef>
                <a:spcPts val="0"/>
              </a:spcBef>
              <a:spcAft>
                <a:spcPts val="800"/>
              </a:spcAft>
              <a:buFont typeface="Wingdings" pitchFamily="2" charset="2"/>
              <a:buChar char="Ø"/>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It is evident that corruption leads to underdevelopment in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Nigeria</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Elected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leaders not to deliver services to citizens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efficiently</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Corruption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explained using the broken window theory while poverty using the vicious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circle</a:t>
            </a:r>
          </a:p>
          <a:p>
            <a:pPr marR="0">
              <a:lnSpc>
                <a:spcPct val="150000"/>
              </a:lnSpc>
              <a:spcBef>
                <a:spcPts val="0"/>
              </a:spcBef>
              <a:spcAft>
                <a:spcPts val="800"/>
              </a:spcAft>
              <a:buFont typeface="Wingdings" pitchFamily="2" charset="2"/>
              <a:buChar char="Ø"/>
            </a:pP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Causes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of corruption in Nigeria involves greed, unemployment and </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poverty</a:t>
            </a:r>
          </a:p>
          <a:p>
            <a:pPr marR="0">
              <a:lnSpc>
                <a:spcPct val="150000"/>
              </a:lnSpc>
              <a:spcBef>
                <a:spcPts val="0"/>
              </a:spcBef>
              <a:spcAft>
                <a:spcPts val="800"/>
              </a:spcAft>
              <a:buFont typeface="Wingdings" pitchFamily="2" charset="2"/>
              <a:buChar char="Ø"/>
            </a:pPr>
            <a:r>
              <a:rPr lang="en-US" sz="2000" dirty="0" smtClean="0">
                <a:latin typeface="Times New Roman" panose="02020603050405020304" pitchFamily="18" charset="0"/>
                <a:ea typeface="Calibri" panose="020F0502020204030204" pitchFamily="34" charset="0"/>
                <a:cs typeface="Times New Roman" panose="02020603050405020304" pitchFamily="18" charset="0"/>
              </a:rPr>
              <a:t>C</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orruption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plays a significant role in influencing poverty in Nigeria</a:t>
            </a:r>
          </a:p>
          <a:p>
            <a:pPr>
              <a:lnSpc>
                <a:spcPct val="150000"/>
              </a:lnSpc>
            </a:pPr>
            <a:endParaRPr lang="en-US" sz="2000" dirty="0"/>
          </a:p>
        </p:txBody>
      </p:sp>
    </p:spTree>
    <p:extLst>
      <p:ext uri="{BB962C8B-B14F-4D97-AF65-F5344CB8AC3E}">
        <p14:creationId xmlns:p14="http://schemas.microsoft.com/office/powerpoint/2010/main" val="197096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D9106D-543E-4602-9D84-C4257B2F002C}"/>
              </a:ext>
            </a:extLst>
          </p:cNvPr>
          <p:cNvSpPr>
            <a:spLocks noGrp="1"/>
          </p:cNvSpPr>
          <p:nvPr>
            <p:ph type="title"/>
          </p:nvPr>
        </p:nvSpPr>
        <p:spPr/>
        <p:txBody>
          <a:bodyPr>
            <a:normAutofit/>
          </a:bodyPr>
          <a:lstStyle/>
          <a:p>
            <a:pPr algn="ctr"/>
            <a:r>
              <a:rPr lang="en-US" sz="2400" dirty="0">
                <a:effectLst/>
                <a:latin typeface="Times New Roman" pitchFamily="18" charset="0"/>
                <a:ea typeface="Calibri" panose="020F0502020204030204" pitchFamily="34" charset="0"/>
                <a:cs typeface="Times New Roman" panose="02020603050405020304" pitchFamily="18" charset="0"/>
              </a:rPr>
              <a:t>References</a:t>
            </a:r>
            <a:br>
              <a:rPr lang="en-US" sz="2400" dirty="0">
                <a:effectLst/>
                <a:latin typeface="Times New Roman" pitchFamily="18" charset="0"/>
                <a:ea typeface="Calibri" panose="020F0502020204030204" pitchFamily="34" charset="0"/>
                <a:cs typeface="Times New Roman" panose="02020603050405020304" pitchFamily="18" charset="0"/>
              </a:rPr>
            </a:br>
            <a:endParaRPr lang="en-US" sz="2400"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58AF8A4B-8659-4793-8D69-3CD99083074D}"/>
              </a:ext>
            </a:extLst>
          </p:cNvPr>
          <p:cNvSpPr>
            <a:spLocks noGrp="1"/>
          </p:cNvSpPr>
          <p:nvPr>
            <p:ph idx="1"/>
          </p:nvPr>
        </p:nvSpPr>
        <p:spPr>
          <a:xfrm>
            <a:off x="677334" y="1630681"/>
            <a:ext cx="8596668" cy="4410682"/>
          </a:xfrm>
        </p:spPr>
        <p:txBody>
          <a:bodyPr>
            <a:noAutofit/>
          </a:bodyPr>
          <a:lstStyle/>
          <a:p>
            <a:pPr marL="0" marR="0" indent="0">
              <a:spcBef>
                <a:spcPts val="0"/>
              </a:spcBef>
              <a:spcAft>
                <a:spcPts val="800"/>
              </a:spcAft>
              <a:buNone/>
            </a:pPr>
            <a:r>
              <a:rPr lang="en-US"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Aloko</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M., &amp; Abdullahi, U. (2018). Corruption and underdevelopment in </a:t>
            </a:r>
            <a:r>
              <a:rPr lang="en-US" sz="20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Nigeria</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Challenges and solutions.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Scientific Research Journal</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6</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(7), 1-10</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2000" dirty="0" err="1"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Canagarajah</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&amp; Stanley, P. (2015). Ethical considerations in language policy </a:t>
            </a:r>
            <a:r>
              <a:rPr lang="en-US" sz="20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research</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Research methods in language policy and planning: A practical </a:t>
            </a:r>
            <a:r>
              <a:rPr lang="en-US" sz="20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guide</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4</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33.</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Enofe</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O., </a:t>
            </a:r>
            <a:r>
              <a:rPr lang="en-US"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Oriaifoh</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a:t>
            </a:r>
            <a:r>
              <a:rPr lang="en-US"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Akolo</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I., &amp; </a:t>
            </a:r>
            <a:r>
              <a:rPr lang="en-US"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Oriaifoh</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L. (2016). Corruption and </a:t>
            </a:r>
            <a:r>
              <a:rPr lang="en-US" sz="20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Nigeria </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economic growth.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International Journal of Advanced Academic </a:t>
            </a:r>
            <a:r>
              <a:rPr lang="en-US" sz="20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Research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Social &amp; Management Sciences</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(4), 26-35.</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Hira, A. (2016). Broken windows: Why culture matters in corruption </a:t>
            </a:r>
            <a:r>
              <a:rPr lang="en-US" sz="20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reform</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Developing Societies</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32</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1-16.</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20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Kabuya</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F. I. (2015). Fundamental causes of poverty in Sub-Saharan Africa.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IOSR </a:t>
            </a:r>
            <a:r>
              <a:rPr lang="en-US" sz="20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Journal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of Humanities and Social Science</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a:t>
            </a:r>
            <a:r>
              <a:rPr lang="en-US" sz="20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(6), 78-81.</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4128187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7299CF-6DB2-4C00-9B9C-8D16F05D8B3E}"/>
              </a:ext>
            </a:extLst>
          </p:cNvPr>
          <p:cNvSpPr>
            <a:spLocks noGrp="1"/>
          </p:cNvSpPr>
          <p:nvPr>
            <p:ph type="title"/>
          </p:nvPr>
        </p:nvSpPr>
        <p:spPr>
          <a:xfrm>
            <a:off x="646854" y="381000"/>
            <a:ext cx="8596668" cy="1320800"/>
          </a:xfrm>
        </p:spPr>
        <p:txBody>
          <a:bodyPr>
            <a:normAutofit/>
          </a:bodyPr>
          <a:lstStyle/>
          <a:p>
            <a:pPr algn="ctr"/>
            <a:r>
              <a:rPr lang="en-US" sz="2400" dirty="0">
                <a:effectLst/>
                <a:latin typeface="Times New Roman" pitchFamily="18" charset="0"/>
                <a:ea typeface="Calibri" panose="020F0502020204030204" pitchFamily="34" charset="0"/>
                <a:cs typeface="Times New Roman" panose="02020603050405020304" pitchFamily="18" charset="0"/>
              </a:rPr>
              <a:t>References (continuation)</a:t>
            </a:r>
            <a:br>
              <a:rPr lang="en-US" sz="2400" dirty="0">
                <a:effectLst/>
                <a:latin typeface="Times New Roman" pitchFamily="18" charset="0"/>
                <a:ea typeface="Calibri" panose="020F0502020204030204" pitchFamily="34" charset="0"/>
                <a:cs typeface="Times New Roman" panose="02020603050405020304" pitchFamily="18" charset="0"/>
              </a:rPr>
            </a:br>
            <a:endParaRPr lang="en-US" sz="2400" dirty="0">
              <a:latin typeface="Times New Roman" pitchFamily="18" charset="0"/>
              <a:cs typeface="Times New Roman" pitchFamily="18" charset="0"/>
            </a:endParaRPr>
          </a:p>
        </p:txBody>
      </p:sp>
      <p:sp>
        <p:nvSpPr>
          <p:cNvPr id="3" name="Content Placeholder 2">
            <a:extLst>
              <a:ext uri="{FF2B5EF4-FFF2-40B4-BE49-F238E27FC236}">
                <a16:creationId xmlns:a16="http://schemas.microsoft.com/office/drawing/2014/main" xmlns="" id="{8736BE43-9592-4CC5-AFA7-3EEBD37EA043}"/>
              </a:ext>
            </a:extLst>
          </p:cNvPr>
          <p:cNvSpPr>
            <a:spLocks noGrp="1"/>
          </p:cNvSpPr>
          <p:nvPr>
            <p:ph idx="1"/>
          </p:nvPr>
        </p:nvSpPr>
        <p:spPr>
          <a:xfrm>
            <a:off x="677334" y="1402081"/>
            <a:ext cx="8596668" cy="4639282"/>
          </a:xfrm>
        </p:spPr>
        <p:txBody>
          <a:bodyPr>
            <a:noAutofit/>
          </a:bodyPr>
          <a:lstStyle/>
          <a:p>
            <a:pPr marL="0" indent="0">
              <a:lnSpc>
                <a:spcPct val="15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Lucky, L. A., &amp; Sam, A. D. (2018). Poverty and Income Inequality in Nigeria: An Illustration of </a:t>
            </a: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Lorenz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Curve from NBS Survey.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American Economic &amp; Social Review</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80-92.</a:t>
            </a:r>
          </a:p>
          <a:p>
            <a:pPr marL="0" marR="0" indent="0">
              <a:lnSpc>
                <a:spcPct val="15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Moyosore, S. O. (2015). Corruption in Nigeria: Causes, effects and probable solutions.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a:t>
            </a:r>
            <a:r>
              <a:rPr lang="en-US" sz="16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Political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Science and Leadership Research</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22-36.</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r>
              <a:rPr lang="en-US" sz="16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Nyoni</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T. (2018). The war against corruption in Nigeria: devouring or sharing the national cake?.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r>
              <a:rPr lang="en-US" sz="16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Oludare</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O. F. (2015). Assessment of microfinance institutions as poverty reduction mechanism in </a:t>
            </a:r>
            <a:r>
              <a:rPr lang="en-US" sz="16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Nigeria</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Page, M. T. (2018). A new taxonomy for corruption in Nigeria.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Carnegie Endowment for Peace, </a:t>
            </a:r>
            <a:r>
              <a:rPr lang="en-US" sz="16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Retrieved</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17th July</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Silverman, D. (Ed.). (2016).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Qualitative research</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Sage.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endParaRPr lang="en-US" sz="1600" dirty="0"/>
          </a:p>
        </p:txBody>
      </p:sp>
    </p:spTree>
    <p:extLst>
      <p:ext uri="{BB962C8B-B14F-4D97-AF65-F5344CB8AC3E}">
        <p14:creationId xmlns:p14="http://schemas.microsoft.com/office/powerpoint/2010/main" val="243027465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81</TotalTime>
  <Words>1732</Words>
  <Application>Microsoft Office PowerPoint</Application>
  <PresentationFormat>Custom</PresentationFormat>
  <Paragraphs>77</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How Has Corruption Influenced Poverty In Nigeria? </vt:lpstr>
      <vt:lpstr>Introduction </vt:lpstr>
      <vt:lpstr>Literature Review </vt:lpstr>
      <vt:lpstr>Theory </vt:lpstr>
      <vt:lpstr>Methods </vt:lpstr>
      <vt:lpstr>Methods (continuation) </vt:lpstr>
      <vt:lpstr>Methods (continuation) </vt:lpstr>
      <vt:lpstr>Measurements Issues and Limitations </vt:lpstr>
      <vt:lpstr>Conclusion </vt:lpstr>
      <vt:lpstr>References </vt:lpstr>
      <vt:lpstr>References (continuation)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has corruption influenced poverty in Nigeria? </dc:title>
  <dc:creator>Robert Mwaura</dc:creator>
  <cp:lastModifiedBy>User</cp:lastModifiedBy>
  <cp:revision>13</cp:revision>
  <dcterms:created xsi:type="dcterms:W3CDTF">2020-07-14T19:51:44Z</dcterms:created>
  <dcterms:modified xsi:type="dcterms:W3CDTF">2020-07-14T21:18:42Z</dcterms:modified>
</cp:coreProperties>
</file>